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0" r:id="rId9"/>
    <p:sldId id="283" r:id="rId10"/>
    <p:sldId id="284" r:id="rId11"/>
    <p:sldId id="28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1879263" cy="6858000"/>
  <p:notesSz cx="6858000" cy="9144000"/>
  <p:embeddedFontLst>
    <p:embeddedFont>
      <p:font typeface="Arial Nova Light" panose="020B0304020202020204" pitchFamily="34" charset="0"/>
      <p:regular r:id="rId34"/>
      <p:italic r:id="rId35"/>
    </p:embeddedFont>
    <p:embeddedFont>
      <p:font typeface="DM Sans Black" panose="020B0604020202020204" charset="0"/>
      <p:bold r:id="rId36"/>
      <p:boldItalic r:id="rId37"/>
    </p:embeddedFont>
    <p:embeddedFont>
      <p:font typeface="Play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gXHIOO4qHjEWYs1sOdB8QlDD3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3B"/>
    <a:srgbClr val="BDCC00"/>
    <a:srgbClr val="C00000"/>
    <a:srgbClr val="3E6D35"/>
    <a:srgbClr val="2FB206"/>
    <a:srgbClr val="E97132"/>
    <a:srgbClr val="DF5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56000" y="1143000"/>
            <a:ext cx="5346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2ADD743A-1907-92A9-B3AB-457C0638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37D401D0-2ED7-71E8-A961-83A9A3DAB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4847E0C8-DEDB-FF0C-D928-1EFE2357E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C2514257-C00D-D652-1CC8-D7BB8D23FE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590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5A9B5DB-0E6B-5B50-0AE2-1E51BBC4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89930809-FCB8-2DAC-AEEC-0E8021829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43A38E76-FDD9-D0F0-EA11-6E51792FF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7F309C56-CD40-1847-87D7-629A97DFF3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40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F562A1DB-F519-FB85-C56D-4C95C06E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0A1FC6A6-2D42-B15C-9449-5DC15DEDC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96F37ACA-FEDA-4FE7-AAF8-6B1B5AF78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8B54C0B0-2CFC-D0F8-823A-E883BD6ED6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67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1485000" y="1122363"/>
            <a:ext cx="8910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1485000" y="3602038"/>
            <a:ext cx="8910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764400" y="-1122025"/>
            <a:ext cx="4351200" cy="10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6876600" y="1990375"/>
            <a:ext cx="5811900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679025" y="-497075"/>
            <a:ext cx="5811900" cy="7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810563" y="1709738"/>
            <a:ext cx="102465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10563" y="4589463"/>
            <a:ext cx="10246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0142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18297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18297" y="1681163"/>
            <a:ext cx="5025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18297" y="2505075"/>
            <a:ext cx="5025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014250" y="1681163"/>
            <a:ext cx="5050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014250" y="2505075"/>
            <a:ext cx="5050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6397" y="1123313"/>
            <a:ext cx="5585218" cy="31416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98188" y="4162912"/>
            <a:ext cx="1028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Trabalho de </a:t>
            </a:r>
            <a:r>
              <a:rPr lang="pt-BR" sz="48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Conclusão de Curso</a:t>
            </a:r>
            <a:endParaRPr sz="4800" dirty="0">
              <a:latin typeface="Arial Nova Light" panose="020B0304020202020204" pitchFamily="34" charset="0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98188" y="4993908"/>
            <a:ext cx="10283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Adilson, Fabio,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Possato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Schultes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Paulo,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Shara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9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108" y="958912"/>
            <a:ext cx="8743358" cy="491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Objetivos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95" name="Google Shape;195;p10"/>
          <p:cNvCxnSpPr/>
          <p:nvPr/>
        </p:nvCxnSpPr>
        <p:spPr>
          <a:xfrm>
            <a:off x="1449360" y="3897416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Geral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798200" y="1541749"/>
            <a:ext cx="69420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</a:rPr>
              <a:t>O software traz </a:t>
            </a:r>
            <a:r>
              <a:rPr lang="pt-BR" sz="340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informações relevantes sobre sua composição e impacto na saúde,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permitindo 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criação de planos alimentares personalizados,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auxiliando os usuários a atingirem seus objetivos nutricionais de forma prática e eficiente. </a:t>
            </a:r>
            <a:endParaRPr sz="3400" dirty="0">
              <a:latin typeface="Arial Nova Light" panose="020B0304020202020204" pitchFamily="34" charset="0"/>
            </a:endParaRPr>
          </a:p>
        </p:txBody>
      </p:sp>
      <p:pic>
        <p:nvPicPr>
          <p:cNvPr id="205" name="Google Shape;205;p11" descr="Uma imagem contendo 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0198" y="1996244"/>
            <a:ext cx="3180442" cy="278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/>
        </p:nvSpPr>
        <p:spPr>
          <a:xfrm>
            <a:off x="7733970" y="4777474"/>
            <a:ext cx="319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Ilustração de Amigos </a:t>
            </a: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Fonte: https://encrypted-tbn1.gstatic.com/images?q=tbn:ANd9GcRB4Y9UCZ4ucKMvKs835KKlLplJ4m0XfP0r7k1nTO4XLBR-3C-b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Específicos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968960" y="1857501"/>
            <a:ext cx="612600" cy="628800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2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80833" y="1943226"/>
            <a:ext cx="408251" cy="4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581521" y="1740939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Implementar um módulo de formulário de cadastro e login de usuários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968961" y="3018782"/>
            <a:ext cx="612600" cy="628800"/>
          </a:xfrm>
          <a:prstGeom prst="ellipse">
            <a:avLst/>
          </a:prstGeom>
          <a:solidFill>
            <a:srgbClr val="00D3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581521" y="2897688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Criar um módulo de formulário de criação do perfil alimentar personalizado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968961" y="4180063"/>
            <a:ext cx="612600" cy="628800"/>
          </a:xfrm>
          <a:prstGeom prst="ellipse">
            <a:avLst/>
          </a:prstGeom>
          <a:solidFill>
            <a:srgbClr val="A3C5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2" descr="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374" y="4274870"/>
            <a:ext cx="408374" cy="4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1581521" y="4049915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Desenvolver um módulo que permita a visualização e controle da dieta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968961" y="5341344"/>
            <a:ext cx="612600" cy="628800"/>
          </a:xfrm>
          <a:prstGeom prst="ellipse">
            <a:avLst/>
          </a:prstGeom>
          <a:solidFill>
            <a:srgbClr val="FF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 descr="Forma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9217" y="3113572"/>
            <a:ext cx="388342" cy="3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 descr="Imagem em preto e branc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176" y="5471963"/>
            <a:ext cx="352741" cy="3527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/>
          <p:nvPr/>
        </p:nvSpPr>
        <p:spPr>
          <a:xfrm>
            <a:off x="1581520" y="5222791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Construir um módulo de ferramentas que permita o monitoramento 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27" name="Google Shape;227;p12" descr="Árvore com folhas verdes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1470" y="-256032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798188" y="196964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1393672" y="295546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13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19" y="3143575"/>
            <a:ext cx="4198853" cy="236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 descr="Árvore com folhas verdes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1470" y="-7123176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Cadastro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 Login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47" name="Google Shape;247;p14" descr="Interface gráfica do usuário, Aplicativ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3790" y="1507185"/>
            <a:ext cx="2189909" cy="459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4" descr="Interface gráfica do usuário, Aplicativ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1725" y="1507185"/>
            <a:ext cx="2255607" cy="467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Formulário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perfil alimentar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" name="0831(1)">
            <a:hlinkClick r:id="" action="ppaction://media"/>
            <a:extLst>
              <a:ext uri="{FF2B5EF4-FFF2-40B4-BE49-F238E27FC236}">
                <a16:creationId xmlns:a16="http://schemas.microsoft.com/office/drawing/2014/main" id="{90B1330C-9908-B35E-5ACE-A116F8AF2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4720" y="1477769"/>
            <a:ext cx="2209821" cy="4649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66" name="Google Shape;266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732" y="1508265"/>
            <a:ext cx="2214888" cy="458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5660" y="1508265"/>
            <a:ext cx="2214888" cy="4585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16"/>
          <p:cNvCxnSpPr/>
          <p:nvPr/>
        </p:nvCxnSpPr>
        <p:spPr>
          <a:xfrm>
            <a:off x="5435100" y="5605272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277" name="Google Shape;277;p17"/>
          <p:cNvCxnSpPr/>
          <p:nvPr/>
        </p:nvCxnSpPr>
        <p:spPr>
          <a:xfrm>
            <a:off x="5418765" y="3913747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78" name="Google Shape;278;p17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418" y="1508263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7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5433" y="1508264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88" name="Google Shape;288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631" y="1582028"/>
            <a:ext cx="2186113" cy="452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6222" y="1508265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8180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 descr="Uma imagem contendo Form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00004">
            <a:off x="9510103" y="722190"/>
            <a:ext cx="1534112" cy="13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Uma imagem contendo 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77733" flipH="1">
            <a:off x="9513499" y="4812670"/>
            <a:ext cx="1534117" cy="131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798173" y="711775"/>
            <a:ext cx="3106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Sumário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62501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1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5" name="Google Shape;105;p2"/>
          <p:cNvSpPr txBox="1"/>
          <p:nvPr/>
        </p:nvSpPr>
        <p:spPr>
          <a:xfrm flipH="1">
            <a:off x="4980024" y="3573683"/>
            <a:ext cx="24825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2800" dirty="0">
              <a:latin typeface="Arial Nova Light" panose="020B0304020202020204" pitchFamily="34" charset="0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312519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856306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62501" y="3494356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9" name="Google Shape;109;p2"/>
          <p:cNvSpPr txBox="1"/>
          <p:nvPr/>
        </p:nvSpPr>
        <p:spPr>
          <a:xfrm flipH="1">
            <a:off x="8531736" y="2309141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Objetivos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312519" y="348818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5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1" name="Google Shape;111;p2"/>
          <p:cNvSpPr txBox="1"/>
          <p:nvPr/>
        </p:nvSpPr>
        <p:spPr>
          <a:xfrm flipH="1">
            <a:off x="1838772" y="2309141"/>
            <a:ext cx="2088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28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 flipH="1">
            <a:off x="1830944" y="3573683"/>
            <a:ext cx="20887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Software</a:t>
            </a:r>
            <a:endParaRPr sz="1800" dirty="0">
              <a:solidFill>
                <a:schemeClr val="dk1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6306" y="3497132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6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4" name="Google Shape;114;p2"/>
          <p:cNvSpPr txBox="1"/>
          <p:nvPr/>
        </p:nvSpPr>
        <p:spPr>
          <a:xfrm flipH="1">
            <a:off x="8531736" y="3576812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5" name="Google Shape;115;p2"/>
          <p:cNvSpPr txBox="1"/>
          <p:nvPr/>
        </p:nvSpPr>
        <p:spPr>
          <a:xfrm flipH="1">
            <a:off x="1838774" y="4849893"/>
            <a:ext cx="2088717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Referências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9" name="Google Shape;108;p2">
            <a:extLst>
              <a:ext uri="{FF2B5EF4-FFF2-40B4-BE49-F238E27FC236}">
                <a16:creationId xmlns:a16="http://schemas.microsoft.com/office/drawing/2014/main" id="{1A724C10-B439-495B-B129-CC9B98C25C54}"/>
              </a:ext>
            </a:extLst>
          </p:cNvPr>
          <p:cNvSpPr/>
          <p:nvPr/>
        </p:nvSpPr>
        <p:spPr>
          <a:xfrm>
            <a:off x="1162501" y="476439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7</a:t>
            </a:r>
          </a:p>
        </p:txBody>
      </p:sp>
      <p:sp>
        <p:nvSpPr>
          <p:cNvPr id="2" name="Google Shape;109;p2">
            <a:extLst>
              <a:ext uri="{FF2B5EF4-FFF2-40B4-BE49-F238E27FC236}">
                <a16:creationId xmlns:a16="http://schemas.microsoft.com/office/drawing/2014/main" id="{0ED9D9D7-8880-E596-18E4-7B31B8A4C828}"/>
              </a:ext>
            </a:extLst>
          </p:cNvPr>
          <p:cNvSpPr txBox="1"/>
          <p:nvPr/>
        </p:nvSpPr>
        <p:spPr>
          <a:xfrm flipH="1">
            <a:off x="4987693" y="2306433"/>
            <a:ext cx="248358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98" name="Google Shape;298;p19" descr="Gráfico, Gráfico de linh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075" y="1508262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 descr="Diagra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925" y="1471701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8191" y="1544826"/>
            <a:ext cx="2220988" cy="459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798188" y="294425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09" name="Google Shape;309;p20"/>
          <p:cNvCxnSpPr/>
          <p:nvPr/>
        </p:nvCxnSpPr>
        <p:spPr>
          <a:xfrm>
            <a:off x="1393672" y="393007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798188" y="529713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Pesquisa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797375" y="1462739"/>
            <a:ext cx="7515000" cy="439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Pesquisa </a:t>
            </a:r>
            <a:r>
              <a:rPr lang="pt-BR" sz="311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descritiva, 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baseada em levantamento de dados em sites confiáveis sobre nutrição e hábitos alimentares.</a:t>
            </a:r>
            <a:b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</a:b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objetivo foi </a:t>
            </a:r>
            <a:r>
              <a:rPr lang="pt-BR" sz="311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reunir informações relevantes para desenvolver uma solução personalizada que auxilie os usuários na criação de dietas, jejum e monitoramento calórico,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de acordo com suas necessidades.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19" name="Google Shape;319;p21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030" y="2057400"/>
            <a:ext cx="2662519" cy="266251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/>
        </p:nvSpPr>
        <p:spPr>
          <a:xfrm>
            <a:off x="8312375" y="4728975"/>
            <a:ext cx="267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Pesquisa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https://w7.pngwing.com/pngs/92/377/png-transparent-magnifying-glass-research-glass-detective-cartoon-thumbnail.png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798188" y="539896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  <a:sym typeface="Arial"/>
              </a:rPr>
              <a:t>Utilizadas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1025354" y="1603785"/>
            <a:ext cx="1778400" cy="182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448" y="1906016"/>
            <a:ext cx="1012331" cy="118484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/>
          <p:nvPr/>
        </p:nvSpPr>
        <p:spPr>
          <a:xfrm>
            <a:off x="5050746" y="1603785"/>
            <a:ext cx="1778400" cy="182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9076139" y="1603784"/>
            <a:ext cx="1778400" cy="182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1025354" y="3961508"/>
            <a:ext cx="1778400" cy="1825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5050746" y="3961508"/>
            <a:ext cx="1778400" cy="182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9076139" y="3961508"/>
            <a:ext cx="1778400" cy="182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2" descr="Logotip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5019" y="4482298"/>
            <a:ext cx="1413610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4486" y="1833400"/>
            <a:ext cx="1325804" cy="132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 descr="Ícone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42249" y="1774257"/>
            <a:ext cx="1440613" cy="14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 descr="Ícone&#10;&#10;O conteúdo gerado por IA pode estar incorreto."/>
          <p:cNvPicPr preferRelativeResize="0"/>
          <p:nvPr/>
        </p:nvPicPr>
        <p:blipFill rotWithShape="1">
          <a:blip r:embed="rId7">
            <a:alphaModFix/>
            <a:biLevel thresh="25000"/>
          </a:blip>
          <a:srcRect/>
          <a:stretch/>
        </p:blipFill>
        <p:spPr>
          <a:xfrm>
            <a:off x="5390682" y="4304512"/>
            <a:ext cx="1094326" cy="10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 descr="Uma imagem contendo Ícone&#10;&#10;O conteúdo gerado por IA pode estar incorre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7498" y="4295710"/>
            <a:ext cx="1111411" cy="111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49" name="Google Shape;349;p2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797781" y="1443830"/>
            <a:ext cx="102837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 traz uma solução eficiente, acessível e adaptada às necessidades dos usuários. 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oferecer uma experiência intuitiva, prática e funcional,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garantindo que o maior número possível de pessoas possa se beneficiar de suas funcionalidades.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60" name="Google Shape;360;p24" descr="Flor amarela com fundo branc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69" y="4711280"/>
            <a:ext cx="2428442" cy="242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69" name="Google Shape;369;p25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797375" y="1487870"/>
            <a:ext cx="10283700" cy="44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BRASIL. Ministério da Saúde. 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 e seus fatores de risco de proteção. 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https://www.gov.br/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saude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pt-br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composicao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svsa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cnie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/obesidade. </a:t>
            </a:r>
          </a:p>
          <a:p>
            <a:pPr lvl="0"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Acesso em: 07 jun. 2025.</a:t>
            </a:r>
          </a:p>
          <a:p>
            <a:pPr algn="just"/>
            <a:endParaRPr lang="pt-BR" sz="22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BRAZILIENSE, Correio. 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Levantamento do Ministério da Saúde mostra aumento de atendimento para anorexia nervosa. 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https://www.correiobraziliense.com.br/ciencia-e-saude/2025/06/7181319-levantamento-ministerio-da-saude-aumento-de-atendimento-anorexia.html. Acesso em: 29 set. 2025.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HARVARD HEALTH. 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counting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made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easy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https://www.health.harvard.edu/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calorie-counting-made-easy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200"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87" name="Google Shape;387;p27"/>
          <p:cNvSpPr txBox="1"/>
          <p:nvPr/>
        </p:nvSpPr>
        <p:spPr>
          <a:xfrm>
            <a:off x="798188" y="538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797375" y="1477777"/>
            <a:ext cx="10283700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HARVARD HEALTH. </a:t>
            </a:r>
            <a:r>
              <a:rPr lang="en-US" sz="21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Should you try the keto diet.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Disponível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: https://www.health.harvard.edu/staying-healthy/should-you-try-the-keto-diet.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Acesso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: 4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maio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2025.</a:t>
            </a:r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MANUAL MSD. 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Shauna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M. Levy, MD, MS, et al; 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Obesidade. 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SOLAN, Matthew. 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help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loss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Disponível em: https://www.health.harvard.edu/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-help-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weight-loss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100" dirty="0"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SWIGGARD, Alison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 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https://www.cvwellbeing.com/blog/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-diets. Acesso em: 28 maio 2025.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798188" y="1502504"/>
            <a:ext cx="79617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Culturalmente, a palavra “dieta”, nos dias de hoje, está associada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à restrição alimentar intencional visando a perda de peso.</a:t>
            </a:r>
            <a:r>
              <a:rPr lang="pt-BR" sz="3400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 fome, a privação e a desconfiança dos sinais do próprio corpo tornaram-se mais comuns e associadas à dieta. (SWIGGARD, Alison.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) </a:t>
            </a:r>
            <a:endParaRPr sz="34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134" name="Google Shape;134;p4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7217293" y="2108349"/>
            <a:ext cx="7261625" cy="402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798188" y="711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130414" y="5245424"/>
            <a:ext cx="354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Discóbolo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- Fonte: https://acdn-us.mitiendanube.com/stores/002/379/219/products/736buntitled-580559ab80f59e270c17353268076132-1024-1024.webp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144" name="Google Shape;144;p5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7218915" y="-4875261"/>
            <a:ext cx="7261625" cy="402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 descr="Estátua Discobolu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489" y="1681273"/>
            <a:ext cx="3533660" cy="3533660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5" descr="Sylvester Graha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7580" y="1739434"/>
            <a:ext cx="3172441" cy="3533659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" name="Google Shape;147;p5"/>
          <p:cNvSpPr txBox="1"/>
          <p:nvPr/>
        </p:nvSpPr>
        <p:spPr>
          <a:xfrm>
            <a:off x="7545221" y="5322374"/>
            <a:ext cx="318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Sylvester Graham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– Fonte: https://davidarioch.com/wp-content/uploads/2017/03/sylvester-graham.jpg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CA12437E-23F5-8691-97A7-2E251D0F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BDDDF1F5-D76D-77B3-44AE-930D10311FA7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D47DEB59-9B22-883B-EFA8-3EA54175B6B2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20F02D89-F14C-6DFC-2955-EEE189BC34E5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A545F76-D132-4FBE-D5AD-6992A52B0B50}"/>
              </a:ext>
            </a:extLst>
          </p:cNvPr>
          <p:cNvSpPr/>
          <p:nvPr/>
        </p:nvSpPr>
        <p:spPr>
          <a:xfrm>
            <a:off x="7066406" y="1474889"/>
            <a:ext cx="2887893" cy="2887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E96C7F8-BDA4-8957-B80B-7681306FCB9E}"/>
              </a:ext>
            </a:extLst>
          </p:cNvPr>
          <p:cNvCxnSpPr>
            <a:cxnSpLocks/>
          </p:cNvCxnSpPr>
          <p:nvPr/>
        </p:nvCxnSpPr>
        <p:spPr>
          <a:xfrm>
            <a:off x="5939631" y="1828800"/>
            <a:ext cx="0" cy="3452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F263E68A-408E-A076-13B1-E9457188C95F}"/>
              </a:ext>
            </a:extLst>
          </p:cNvPr>
          <p:cNvSpPr/>
          <p:nvPr/>
        </p:nvSpPr>
        <p:spPr>
          <a:xfrm>
            <a:off x="1924963" y="1474889"/>
            <a:ext cx="2887893" cy="288789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DC0CD5CA-9E64-A7A7-9467-21F7577C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122" y="1963521"/>
            <a:ext cx="1874699" cy="1874699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73C16813-54E2-4704-79EB-EAEC361A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246" y="2001920"/>
            <a:ext cx="1797902" cy="1797902"/>
          </a:xfrm>
          <a:prstGeom prst="rect">
            <a:avLst/>
          </a:prstGeom>
        </p:spPr>
      </p:pic>
      <p:sp>
        <p:nvSpPr>
          <p:cNvPr id="16" name="Google Shape;133;p4">
            <a:extLst>
              <a:ext uri="{FF2B5EF4-FFF2-40B4-BE49-F238E27FC236}">
                <a16:creationId xmlns:a16="http://schemas.microsoft.com/office/drawing/2014/main" id="{872E6F4E-6038-BC6D-D555-92961D53979B}"/>
              </a:ext>
            </a:extLst>
          </p:cNvPr>
          <p:cNvSpPr txBox="1"/>
          <p:nvPr/>
        </p:nvSpPr>
        <p:spPr>
          <a:xfrm>
            <a:off x="950163" y="4545740"/>
            <a:ext cx="48374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Anorexia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7" name="Google Shape;133;p4">
            <a:extLst>
              <a:ext uri="{FF2B5EF4-FFF2-40B4-BE49-F238E27FC236}">
                <a16:creationId xmlns:a16="http://schemas.microsoft.com/office/drawing/2014/main" id="{6D7D37FB-0858-0D3A-BD0F-EC43A7B75A76}"/>
              </a:ext>
            </a:extLst>
          </p:cNvPr>
          <p:cNvSpPr txBox="1"/>
          <p:nvPr/>
        </p:nvSpPr>
        <p:spPr>
          <a:xfrm>
            <a:off x="6543549" y="4545740"/>
            <a:ext cx="393442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Bulimia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20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06FB5927-2D7F-1B0F-7757-414D622E72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9955" flipH="1">
            <a:off x="9234236" y="5082587"/>
            <a:ext cx="2537329" cy="8511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0C6EADF4-4A7B-A951-E8FA-1E62BA28000E}"/>
              </a:ext>
            </a:extLst>
          </p:cNvPr>
          <p:cNvSpPr/>
          <p:nvPr/>
        </p:nvSpPr>
        <p:spPr>
          <a:xfrm>
            <a:off x="4495685" y="1474889"/>
            <a:ext cx="2887893" cy="288789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Imagem 2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BCF3D2A-45FA-12CB-B654-9BC5B5068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76" y="1659278"/>
            <a:ext cx="2264359" cy="2264359"/>
          </a:xfrm>
          <a:prstGeom prst="rect">
            <a:avLst/>
          </a:prstGeom>
        </p:spPr>
      </p:pic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B5138F4B-A328-9E89-CA34-C537837BCB9F}"/>
              </a:ext>
            </a:extLst>
          </p:cNvPr>
          <p:cNvSpPr txBox="1"/>
          <p:nvPr/>
        </p:nvSpPr>
        <p:spPr>
          <a:xfrm>
            <a:off x="3419686" y="4553643"/>
            <a:ext cx="503988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Transtorno de Compulsão Alimentar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09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16" grpId="0"/>
      <p:bldP spid="16" grpId="1"/>
      <p:bldP spid="17" grpId="0"/>
      <p:bldP spid="17" grpId="1"/>
      <p:bldP spid="24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>
          <a:extLst>
            <a:ext uri="{FF2B5EF4-FFF2-40B4-BE49-F238E27FC236}">
              <a16:creationId xmlns:a16="http://schemas.microsoft.com/office/drawing/2014/main" id="{8E2B5849-97BC-74F3-B88B-992059A7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D4889CB0-C42F-5F7B-CB82-CF129ACEC40F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F73CC9AF-6742-8D73-D593-90D332D29AA3}"/>
              </a:ext>
            </a:extLst>
          </p:cNvPr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D3020F54-935A-1C92-F58E-2E693EB6F41B}"/>
              </a:ext>
            </a:extLst>
          </p:cNvPr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>
            <a:extLst>
              <a:ext uri="{FF2B5EF4-FFF2-40B4-BE49-F238E27FC236}">
                <a16:creationId xmlns:a16="http://schemas.microsoft.com/office/drawing/2014/main" id="{74399B6A-D4B2-B03A-B9FE-BFD8F6F03D12}"/>
              </a:ext>
            </a:extLst>
          </p:cNvPr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792ECC4F-BF6C-7DBF-C5E9-015BC9F257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9955" flipH="1">
            <a:off x="9234236" y="-1757125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5814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3AB93E53-A1F8-7F66-136A-A76CEAA3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829D941D-5B90-0861-2E83-8A67ED5B6654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993B6A8B-189E-2230-B665-C022FC392F58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DFA0DB4B-CB0C-12AA-1A60-61D8806D1108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BB2E0A6-60A1-0548-37C4-0029349648CD}"/>
              </a:ext>
            </a:extLst>
          </p:cNvPr>
          <p:cNvSpPr/>
          <p:nvPr/>
        </p:nvSpPr>
        <p:spPr>
          <a:xfrm>
            <a:off x="1001418" y="3892102"/>
            <a:ext cx="2027263" cy="2027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50B7C40-2392-93CB-F8E8-9D452FD792E4}"/>
              </a:ext>
            </a:extLst>
          </p:cNvPr>
          <p:cNvSpPr/>
          <p:nvPr/>
        </p:nvSpPr>
        <p:spPr>
          <a:xfrm>
            <a:off x="1001419" y="1465035"/>
            <a:ext cx="2027263" cy="20272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63F5E167-1C05-5B37-93FA-866988FE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25" y="4204685"/>
            <a:ext cx="1364313" cy="1364313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9365D380-8D01-5E09-FDA0-B6180511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18" y="1787472"/>
            <a:ext cx="1364313" cy="1364313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F8522F5A-F9F8-325D-CF0F-805B3C6819D8}"/>
              </a:ext>
            </a:extLst>
          </p:cNvPr>
          <p:cNvSpPr/>
          <p:nvPr/>
        </p:nvSpPr>
        <p:spPr>
          <a:xfrm>
            <a:off x="3182112" y="4837153"/>
            <a:ext cx="749808" cy="137160"/>
          </a:xfrm>
          <a:prstGeom prst="rightArrow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33;p4">
            <a:extLst>
              <a:ext uri="{FF2B5EF4-FFF2-40B4-BE49-F238E27FC236}">
                <a16:creationId xmlns:a16="http://schemas.microsoft.com/office/drawing/2014/main" id="{9BBF652E-D481-FDE9-CAFF-E4FCF52EC862}"/>
              </a:ext>
            </a:extLst>
          </p:cNvPr>
          <p:cNvSpPr txBox="1"/>
          <p:nvPr/>
        </p:nvSpPr>
        <p:spPr>
          <a:xfrm>
            <a:off x="4085350" y="1654612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atendimento 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casos de anorexia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passou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352 para 683 entre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652AB556-0CE0-D3FE-0318-3C5BDF5C0960}"/>
              </a:ext>
            </a:extLst>
          </p:cNvPr>
          <p:cNvSpPr/>
          <p:nvPr/>
        </p:nvSpPr>
        <p:spPr>
          <a:xfrm>
            <a:off x="3182112" y="2415013"/>
            <a:ext cx="749808" cy="137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33;p4">
            <a:extLst>
              <a:ext uri="{FF2B5EF4-FFF2-40B4-BE49-F238E27FC236}">
                <a16:creationId xmlns:a16="http://schemas.microsoft.com/office/drawing/2014/main" id="{7F1C6D42-83AA-FDB4-1E44-E2181F0378F0}"/>
              </a:ext>
            </a:extLst>
          </p:cNvPr>
          <p:cNvSpPr txBox="1"/>
          <p:nvPr/>
        </p:nvSpPr>
        <p:spPr>
          <a:xfrm>
            <a:off x="4085350" y="4172501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bulimia,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os casos aumentaram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101 para 183 de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41842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798188" y="6022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77" name="Google Shape;177;p8" descr="Gráfico, Gráfico de barr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284" y="1541739"/>
            <a:ext cx="8721934" cy="3932622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8"/>
          <p:cNvSpPr txBox="1"/>
          <p:nvPr/>
        </p:nvSpPr>
        <p:spPr>
          <a:xfrm>
            <a:off x="1562579" y="5474361"/>
            <a:ext cx="875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16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Evolução da Prevalência de Obesidade no Brasil (2006-2023)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</a:rPr>
              <a:t>https://www.gov.br/saude/pt-br/composicao/svsa/cnie/obesidade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92896b7-9f61-4220-81f6-9dd4036cffc8" xsi:nil="true"/>
    <lcf76f155ced4ddcb4097134ff3c332f xmlns="49e07d17-5aaa-41b4-8f19-66aaae1987c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EC0E92-8449-4DAD-A833-082B3165C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e07d17-5aaa-41b4-8f19-66aaae1987cf"/>
    <ds:schemaRef ds:uri="792896b7-9f61-4220-81f6-9dd4036cf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3E7AC0-DD31-4D73-A181-7A01D0944FFA}">
  <ds:schemaRefs>
    <ds:schemaRef ds:uri="http://schemas.microsoft.com/office/2006/metadata/properties"/>
    <ds:schemaRef ds:uri="http://schemas.microsoft.com/office/infopath/2007/PartnerControls"/>
    <ds:schemaRef ds:uri="792896b7-9f61-4220-81f6-9dd4036cffc8"/>
    <ds:schemaRef ds:uri="49e07d17-5aaa-41b4-8f19-66aaae1987cf"/>
  </ds:schemaRefs>
</ds:datastoreItem>
</file>

<file path=customXml/itemProps3.xml><?xml version="1.0" encoding="utf-8"?>
<ds:datastoreItem xmlns:ds="http://schemas.openxmlformats.org/officeDocument/2006/customXml" ds:itemID="{E74D5AEF-D679-44F5-BEE4-E91CEA244D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764</Words>
  <Application>Microsoft Office PowerPoint</Application>
  <PresentationFormat>Personalizar</PresentationFormat>
  <Paragraphs>105</Paragraphs>
  <Slides>28</Slides>
  <Notes>28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DM Sans Black</vt:lpstr>
      <vt:lpstr>Arial</vt:lpstr>
      <vt:lpstr>Arial Nova Light</vt:lpstr>
      <vt:lpstr>Play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Gabriel Possato</cp:lastModifiedBy>
  <cp:revision>8</cp:revision>
  <dcterms:created xsi:type="dcterms:W3CDTF">2025-06-06T12:05:09Z</dcterms:created>
  <dcterms:modified xsi:type="dcterms:W3CDTF">2025-09-29T13:57:29Z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